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50" d="100"/>
          <a:sy n="50" d="100"/>
        </p:scale>
        <p:origin x="-162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KEMI\Desktop\Data%20Analysis%20Internship\ACCENTURE\Accenture%20combined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KEMI\Desktop\Data%20Analysis%20Internship\ACCENTURE\Accenture%20combined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KEMI\Desktop\Data%20Analysis%20Internship\ACCENTURE\Accenture%20combined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KEMI\Desktop\Data%20Analysis%20Internship\ACCENTURE\Accenture%20combined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KEMI\Desktop\Data%20Analysis%20Internship\ACCENTURE\Accenture%20combined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 combined data.xlsx]Sheet3!PivotTable1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Content</a:t>
            </a:r>
            <a:r>
              <a:rPr lang="en-US" sz="3200" baseline="0" dirty="0"/>
              <a:t> by Category and Reaction Types</a:t>
            </a:r>
            <a:endParaRPr lang="en-US" sz="3200" dirty="0"/>
          </a:p>
        </c:rich>
      </c:tx>
      <c:layout>
        <c:manualLayout>
          <c:xMode val="edge"/>
          <c:yMode val="edge"/>
          <c:x val="0.2798463352380347"/>
          <c:y val="2.41502454958026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6477530391754521E-2"/>
          <c:y val="0.10188822864333212"/>
          <c:w val="0.8600438292382484"/>
          <c:h val="0.799443756550312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adore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Sheet3!$B$5:$B$21</c:f>
              <c:numCache>
                <c:formatCode>General</c:formatCode>
                <c:ptCount val="16"/>
                <c:pt idx="0">
                  <c:v>104</c:v>
                </c:pt>
                <c:pt idx="1">
                  <c:v>99</c:v>
                </c:pt>
                <c:pt idx="2">
                  <c:v>86</c:v>
                </c:pt>
                <c:pt idx="3">
                  <c:v>76</c:v>
                </c:pt>
                <c:pt idx="4">
                  <c:v>80</c:v>
                </c:pt>
                <c:pt idx="5">
                  <c:v>91</c:v>
                </c:pt>
                <c:pt idx="6">
                  <c:v>82</c:v>
                </c:pt>
                <c:pt idx="7">
                  <c:v>108</c:v>
                </c:pt>
                <c:pt idx="8">
                  <c:v>76</c:v>
                </c:pt>
                <c:pt idx="9">
                  <c:v>110</c:v>
                </c:pt>
                <c:pt idx="10">
                  <c:v>83</c:v>
                </c:pt>
                <c:pt idx="11">
                  <c:v>82</c:v>
                </c:pt>
                <c:pt idx="12">
                  <c:v>118</c:v>
                </c:pt>
                <c:pt idx="13">
                  <c:v>68</c:v>
                </c:pt>
                <c:pt idx="14">
                  <c:v>96</c:v>
                </c:pt>
                <c:pt idx="15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E-4E2E-9B69-F8F7F0245667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cherish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Sheet3!$C$5:$C$21</c:f>
              <c:numCache>
                <c:formatCode>General</c:formatCode>
                <c:ptCount val="16"/>
                <c:pt idx="0">
                  <c:v>116</c:v>
                </c:pt>
                <c:pt idx="1">
                  <c:v>80</c:v>
                </c:pt>
                <c:pt idx="2">
                  <c:v>102</c:v>
                </c:pt>
                <c:pt idx="3">
                  <c:v>64</c:v>
                </c:pt>
                <c:pt idx="4">
                  <c:v>78</c:v>
                </c:pt>
                <c:pt idx="5">
                  <c:v>69</c:v>
                </c:pt>
                <c:pt idx="6">
                  <c:v>108</c:v>
                </c:pt>
                <c:pt idx="7">
                  <c:v>95</c:v>
                </c:pt>
                <c:pt idx="8">
                  <c:v>61</c:v>
                </c:pt>
                <c:pt idx="9">
                  <c:v>98</c:v>
                </c:pt>
                <c:pt idx="10">
                  <c:v>76</c:v>
                </c:pt>
                <c:pt idx="11">
                  <c:v>83</c:v>
                </c:pt>
                <c:pt idx="12">
                  <c:v>104</c:v>
                </c:pt>
                <c:pt idx="13">
                  <c:v>77</c:v>
                </c:pt>
                <c:pt idx="14">
                  <c:v>94</c:v>
                </c:pt>
                <c:pt idx="15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7E-4E2E-9B69-F8F7F0245667}"/>
            </c:ext>
          </c:extLst>
        </c:ser>
        <c:ser>
          <c:idx val="2"/>
          <c:order val="2"/>
          <c:tx>
            <c:strRef>
              <c:f>Sheet3!$D$3:$D$4</c:f>
              <c:strCache>
                <c:ptCount val="1"/>
                <c:pt idx="0">
                  <c:v>disgust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Sheet3!$D$5:$D$21</c:f>
              <c:numCache>
                <c:formatCode>General</c:formatCode>
                <c:ptCount val="16"/>
                <c:pt idx="0">
                  <c:v>108</c:v>
                </c:pt>
                <c:pt idx="1">
                  <c:v>100</c:v>
                </c:pt>
                <c:pt idx="2">
                  <c:v>92</c:v>
                </c:pt>
                <c:pt idx="3">
                  <c:v>77</c:v>
                </c:pt>
                <c:pt idx="4">
                  <c:v>62</c:v>
                </c:pt>
                <c:pt idx="5">
                  <c:v>93</c:v>
                </c:pt>
                <c:pt idx="6">
                  <c:v>97</c:v>
                </c:pt>
                <c:pt idx="7">
                  <c:v>98</c:v>
                </c:pt>
                <c:pt idx="8">
                  <c:v>62</c:v>
                </c:pt>
                <c:pt idx="9">
                  <c:v>103</c:v>
                </c:pt>
                <c:pt idx="10">
                  <c:v>83</c:v>
                </c:pt>
                <c:pt idx="11">
                  <c:v>71</c:v>
                </c:pt>
                <c:pt idx="12">
                  <c:v>103</c:v>
                </c:pt>
                <c:pt idx="13">
                  <c:v>89</c:v>
                </c:pt>
                <c:pt idx="14">
                  <c:v>106</c:v>
                </c:pt>
                <c:pt idx="15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7E-4E2E-9B69-F8F7F0245667}"/>
            </c:ext>
          </c:extLst>
        </c:ser>
        <c:ser>
          <c:idx val="3"/>
          <c:order val="3"/>
          <c:tx>
            <c:strRef>
              <c:f>Sheet3!$E$3:$E$4</c:f>
              <c:strCache>
                <c:ptCount val="1"/>
                <c:pt idx="0">
                  <c:v>dislike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Sheet3!$E$5:$E$21</c:f>
              <c:numCache>
                <c:formatCode>General</c:formatCode>
                <c:ptCount val="16"/>
                <c:pt idx="0">
                  <c:v>105</c:v>
                </c:pt>
                <c:pt idx="1">
                  <c:v>100</c:v>
                </c:pt>
                <c:pt idx="2">
                  <c:v>101</c:v>
                </c:pt>
                <c:pt idx="3">
                  <c:v>74</c:v>
                </c:pt>
                <c:pt idx="4">
                  <c:v>85</c:v>
                </c:pt>
                <c:pt idx="5">
                  <c:v>90</c:v>
                </c:pt>
                <c:pt idx="6">
                  <c:v>93</c:v>
                </c:pt>
                <c:pt idx="7">
                  <c:v>90</c:v>
                </c:pt>
                <c:pt idx="8">
                  <c:v>74</c:v>
                </c:pt>
                <c:pt idx="9">
                  <c:v>102</c:v>
                </c:pt>
                <c:pt idx="10">
                  <c:v>74</c:v>
                </c:pt>
                <c:pt idx="11">
                  <c:v>66</c:v>
                </c:pt>
                <c:pt idx="12">
                  <c:v>86</c:v>
                </c:pt>
                <c:pt idx="13">
                  <c:v>87</c:v>
                </c:pt>
                <c:pt idx="14">
                  <c:v>110</c:v>
                </c:pt>
                <c:pt idx="1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7E-4E2E-9B69-F8F7F0245667}"/>
            </c:ext>
          </c:extLst>
        </c:ser>
        <c:ser>
          <c:idx val="4"/>
          <c:order val="4"/>
          <c:tx>
            <c:strRef>
              <c:f>Sheet3!$F$3:$F$4</c:f>
              <c:strCache>
                <c:ptCount val="1"/>
                <c:pt idx="0">
                  <c:v>hate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Sheet3!$F$5:$F$21</c:f>
              <c:numCache>
                <c:formatCode>General</c:formatCode>
                <c:ptCount val="16"/>
                <c:pt idx="0">
                  <c:v>118</c:v>
                </c:pt>
                <c:pt idx="1">
                  <c:v>100</c:v>
                </c:pt>
                <c:pt idx="2">
                  <c:v>90</c:v>
                </c:pt>
                <c:pt idx="3">
                  <c:v>83</c:v>
                </c:pt>
                <c:pt idx="4">
                  <c:v>87</c:v>
                </c:pt>
                <c:pt idx="5">
                  <c:v>63</c:v>
                </c:pt>
                <c:pt idx="6">
                  <c:v>117</c:v>
                </c:pt>
                <c:pt idx="7">
                  <c:v>109</c:v>
                </c:pt>
                <c:pt idx="8">
                  <c:v>54</c:v>
                </c:pt>
                <c:pt idx="9">
                  <c:v>90</c:v>
                </c:pt>
                <c:pt idx="10">
                  <c:v>77</c:v>
                </c:pt>
                <c:pt idx="11">
                  <c:v>81</c:v>
                </c:pt>
                <c:pt idx="12">
                  <c:v>100</c:v>
                </c:pt>
                <c:pt idx="13">
                  <c:v>80</c:v>
                </c:pt>
                <c:pt idx="14">
                  <c:v>88</c:v>
                </c:pt>
                <c:pt idx="15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7E-4E2E-9B69-F8F7F0245667}"/>
            </c:ext>
          </c:extLst>
        </c:ser>
        <c:ser>
          <c:idx val="5"/>
          <c:order val="5"/>
          <c:tx>
            <c:strRef>
              <c:f>Sheet3!$G$3:$G$4</c:f>
              <c:strCache>
                <c:ptCount val="1"/>
                <c:pt idx="0">
                  <c:v>heart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Sheet3!$G$5:$G$21</c:f>
              <c:numCache>
                <c:formatCode>General</c:formatCode>
                <c:ptCount val="16"/>
                <c:pt idx="0">
                  <c:v>114</c:v>
                </c:pt>
                <c:pt idx="1">
                  <c:v>101</c:v>
                </c:pt>
                <c:pt idx="2">
                  <c:v>83</c:v>
                </c:pt>
                <c:pt idx="3">
                  <c:v>92</c:v>
                </c:pt>
                <c:pt idx="4">
                  <c:v>83</c:v>
                </c:pt>
                <c:pt idx="5">
                  <c:v>75</c:v>
                </c:pt>
                <c:pt idx="6">
                  <c:v>102</c:v>
                </c:pt>
                <c:pt idx="7">
                  <c:v>103</c:v>
                </c:pt>
                <c:pt idx="8">
                  <c:v>80</c:v>
                </c:pt>
                <c:pt idx="9">
                  <c:v>105</c:v>
                </c:pt>
                <c:pt idx="10">
                  <c:v>86</c:v>
                </c:pt>
                <c:pt idx="11">
                  <c:v>91</c:v>
                </c:pt>
                <c:pt idx="12">
                  <c:v>108</c:v>
                </c:pt>
                <c:pt idx="13">
                  <c:v>83</c:v>
                </c:pt>
                <c:pt idx="14">
                  <c:v>98</c:v>
                </c:pt>
                <c:pt idx="1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87E-4E2E-9B69-F8F7F0245667}"/>
            </c:ext>
          </c:extLst>
        </c:ser>
        <c:ser>
          <c:idx val="6"/>
          <c:order val="6"/>
          <c:tx>
            <c:strRef>
              <c:f>Sheet3!$H$3:$H$4</c:f>
              <c:strCache>
                <c:ptCount val="1"/>
                <c:pt idx="0">
                  <c:v>indifferent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Sheet3!$H$5:$H$21</c:f>
              <c:numCache>
                <c:formatCode>General</c:formatCode>
                <c:ptCount val="16"/>
                <c:pt idx="0">
                  <c:v>91</c:v>
                </c:pt>
                <c:pt idx="1">
                  <c:v>77</c:v>
                </c:pt>
                <c:pt idx="2">
                  <c:v>105</c:v>
                </c:pt>
                <c:pt idx="3">
                  <c:v>83</c:v>
                </c:pt>
                <c:pt idx="4">
                  <c:v>82</c:v>
                </c:pt>
                <c:pt idx="5">
                  <c:v>74</c:v>
                </c:pt>
                <c:pt idx="6">
                  <c:v>88</c:v>
                </c:pt>
                <c:pt idx="7">
                  <c:v>99</c:v>
                </c:pt>
                <c:pt idx="8">
                  <c:v>69</c:v>
                </c:pt>
                <c:pt idx="9">
                  <c:v>117</c:v>
                </c:pt>
                <c:pt idx="10">
                  <c:v>104</c:v>
                </c:pt>
                <c:pt idx="11">
                  <c:v>70</c:v>
                </c:pt>
                <c:pt idx="12">
                  <c:v>90</c:v>
                </c:pt>
                <c:pt idx="13">
                  <c:v>80</c:v>
                </c:pt>
                <c:pt idx="14">
                  <c:v>86</c:v>
                </c:pt>
                <c:pt idx="15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87E-4E2E-9B69-F8F7F0245667}"/>
            </c:ext>
          </c:extLst>
        </c:ser>
        <c:ser>
          <c:idx val="7"/>
          <c:order val="7"/>
          <c:tx>
            <c:strRef>
              <c:f>Sheet3!$I$3:$I$4</c:f>
              <c:strCache>
                <c:ptCount val="1"/>
                <c:pt idx="0">
                  <c:v>interested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Sheet3!$I$5:$I$21</c:f>
              <c:numCache>
                <c:formatCode>General</c:formatCode>
                <c:ptCount val="16"/>
                <c:pt idx="0">
                  <c:v>99</c:v>
                </c:pt>
                <c:pt idx="1">
                  <c:v>121</c:v>
                </c:pt>
                <c:pt idx="2">
                  <c:v>95</c:v>
                </c:pt>
                <c:pt idx="3">
                  <c:v>85</c:v>
                </c:pt>
                <c:pt idx="4">
                  <c:v>83</c:v>
                </c:pt>
                <c:pt idx="5">
                  <c:v>75</c:v>
                </c:pt>
                <c:pt idx="6">
                  <c:v>96</c:v>
                </c:pt>
                <c:pt idx="7">
                  <c:v>93</c:v>
                </c:pt>
                <c:pt idx="8">
                  <c:v>68</c:v>
                </c:pt>
                <c:pt idx="9">
                  <c:v>112</c:v>
                </c:pt>
                <c:pt idx="10">
                  <c:v>77</c:v>
                </c:pt>
                <c:pt idx="11">
                  <c:v>81</c:v>
                </c:pt>
                <c:pt idx="12">
                  <c:v>115</c:v>
                </c:pt>
                <c:pt idx="13">
                  <c:v>78</c:v>
                </c:pt>
                <c:pt idx="14">
                  <c:v>83</c:v>
                </c:pt>
                <c:pt idx="15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87E-4E2E-9B69-F8F7F0245667}"/>
            </c:ext>
          </c:extLst>
        </c:ser>
        <c:ser>
          <c:idx val="8"/>
          <c:order val="8"/>
          <c:tx>
            <c:strRef>
              <c:f>Sheet3!$J$3:$J$4</c:f>
              <c:strCache>
                <c:ptCount val="1"/>
                <c:pt idx="0">
                  <c:v>intrigued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Sheet3!$J$5:$J$21</c:f>
              <c:numCache>
                <c:formatCode>General</c:formatCode>
                <c:ptCount val="16"/>
                <c:pt idx="0">
                  <c:v>112</c:v>
                </c:pt>
                <c:pt idx="1">
                  <c:v>74</c:v>
                </c:pt>
                <c:pt idx="2">
                  <c:v>93</c:v>
                </c:pt>
                <c:pt idx="3">
                  <c:v>66</c:v>
                </c:pt>
                <c:pt idx="4">
                  <c:v>88</c:v>
                </c:pt>
                <c:pt idx="5">
                  <c:v>73</c:v>
                </c:pt>
                <c:pt idx="6">
                  <c:v>87</c:v>
                </c:pt>
                <c:pt idx="7">
                  <c:v>99</c:v>
                </c:pt>
                <c:pt idx="8">
                  <c:v>85</c:v>
                </c:pt>
                <c:pt idx="9">
                  <c:v>102</c:v>
                </c:pt>
                <c:pt idx="10">
                  <c:v>90</c:v>
                </c:pt>
                <c:pt idx="11">
                  <c:v>75</c:v>
                </c:pt>
                <c:pt idx="12">
                  <c:v>78</c:v>
                </c:pt>
                <c:pt idx="13">
                  <c:v>75</c:v>
                </c:pt>
                <c:pt idx="14">
                  <c:v>96</c:v>
                </c:pt>
                <c:pt idx="15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87E-4E2E-9B69-F8F7F0245667}"/>
            </c:ext>
          </c:extLst>
        </c:ser>
        <c:ser>
          <c:idx val="9"/>
          <c:order val="9"/>
          <c:tx>
            <c:strRef>
              <c:f>Sheet3!$K$3:$K$4</c:f>
              <c:strCache>
                <c:ptCount val="1"/>
                <c:pt idx="0">
                  <c:v>like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Sheet3!$K$5:$K$21</c:f>
              <c:numCache>
                <c:formatCode>General</c:formatCode>
                <c:ptCount val="16"/>
                <c:pt idx="0">
                  <c:v>93</c:v>
                </c:pt>
                <c:pt idx="1">
                  <c:v>103</c:v>
                </c:pt>
                <c:pt idx="2">
                  <c:v>93</c:v>
                </c:pt>
                <c:pt idx="3">
                  <c:v>85</c:v>
                </c:pt>
                <c:pt idx="4">
                  <c:v>84</c:v>
                </c:pt>
                <c:pt idx="5">
                  <c:v>101</c:v>
                </c:pt>
                <c:pt idx="6">
                  <c:v>91</c:v>
                </c:pt>
                <c:pt idx="7">
                  <c:v>99</c:v>
                </c:pt>
                <c:pt idx="8">
                  <c:v>65</c:v>
                </c:pt>
                <c:pt idx="9">
                  <c:v>103</c:v>
                </c:pt>
                <c:pt idx="10">
                  <c:v>86</c:v>
                </c:pt>
                <c:pt idx="11">
                  <c:v>72</c:v>
                </c:pt>
                <c:pt idx="12">
                  <c:v>78</c:v>
                </c:pt>
                <c:pt idx="13">
                  <c:v>72</c:v>
                </c:pt>
                <c:pt idx="14">
                  <c:v>102</c:v>
                </c:pt>
                <c:pt idx="15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87E-4E2E-9B69-F8F7F0245667}"/>
            </c:ext>
          </c:extLst>
        </c:ser>
        <c:ser>
          <c:idx val="10"/>
          <c:order val="10"/>
          <c:tx>
            <c:strRef>
              <c:f>Sheet3!$L$3:$L$4</c:f>
              <c:strCache>
                <c:ptCount val="1"/>
                <c:pt idx="0">
                  <c:v>love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Sheet3!$L$5:$L$21</c:f>
              <c:numCache>
                <c:formatCode>General</c:formatCode>
                <c:ptCount val="16"/>
                <c:pt idx="0">
                  <c:v>106</c:v>
                </c:pt>
                <c:pt idx="1">
                  <c:v>89</c:v>
                </c:pt>
                <c:pt idx="2">
                  <c:v>99</c:v>
                </c:pt>
                <c:pt idx="3">
                  <c:v>68</c:v>
                </c:pt>
                <c:pt idx="4">
                  <c:v>96</c:v>
                </c:pt>
                <c:pt idx="5">
                  <c:v>80</c:v>
                </c:pt>
                <c:pt idx="6">
                  <c:v>116</c:v>
                </c:pt>
                <c:pt idx="7">
                  <c:v>94</c:v>
                </c:pt>
                <c:pt idx="8">
                  <c:v>82</c:v>
                </c:pt>
                <c:pt idx="9">
                  <c:v>110</c:v>
                </c:pt>
                <c:pt idx="10">
                  <c:v>78</c:v>
                </c:pt>
                <c:pt idx="11">
                  <c:v>73</c:v>
                </c:pt>
                <c:pt idx="12">
                  <c:v>91</c:v>
                </c:pt>
                <c:pt idx="13">
                  <c:v>71</c:v>
                </c:pt>
                <c:pt idx="14">
                  <c:v>87</c:v>
                </c:pt>
                <c:pt idx="15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87E-4E2E-9B69-F8F7F0245667}"/>
            </c:ext>
          </c:extLst>
        </c:ser>
        <c:ser>
          <c:idx val="11"/>
          <c:order val="11"/>
          <c:tx>
            <c:strRef>
              <c:f>Sheet3!$M$3:$M$4</c:f>
              <c:strCache>
                <c:ptCount val="1"/>
                <c:pt idx="0">
                  <c:v>peeking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Sheet3!$M$5:$M$21</c:f>
              <c:numCache>
                <c:formatCode>General</c:formatCode>
                <c:ptCount val="16"/>
                <c:pt idx="0">
                  <c:v>119</c:v>
                </c:pt>
                <c:pt idx="1">
                  <c:v>95</c:v>
                </c:pt>
                <c:pt idx="2">
                  <c:v>90</c:v>
                </c:pt>
                <c:pt idx="3">
                  <c:v>84</c:v>
                </c:pt>
                <c:pt idx="4">
                  <c:v>89</c:v>
                </c:pt>
                <c:pt idx="5">
                  <c:v>80</c:v>
                </c:pt>
                <c:pt idx="6">
                  <c:v>103</c:v>
                </c:pt>
                <c:pt idx="7">
                  <c:v>100</c:v>
                </c:pt>
                <c:pt idx="8">
                  <c:v>60</c:v>
                </c:pt>
                <c:pt idx="9">
                  <c:v>104</c:v>
                </c:pt>
                <c:pt idx="10">
                  <c:v>79</c:v>
                </c:pt>
                <c:pt idx="11">
                  <c:v>87</c:v>
                </c:pt>
                <c:pt idx="12">
                  <c:v>106</c:v>
                </c:pt>
                <c:pt idx="13">
                  <c:v>69</c:v>
                </c:pt>
                <c:pt idx="14">
                  <c:v>91</c:v>
                </c:pt>
                <c:pt idx="15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87E-4E2E-9B69-F8F7F0245667}"/>
            </c:ext>
          </c:extLst>
        </c:ser>
        <c:ser>
          <c:idx val="12"/>
          <c:order val="12"/>
          <c:tx>
            <c:strRef>
              <c:f>Sheet3!$N$3:$N$4</c:f>
              <c:strCache>
                <c:ptCount val="1"/>
                <c:pt idx="0">
                  <c:v>scared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Sheet3!$N$5:$N$21</c:f>
              <c:numCache>
                <c:formatCode>General</c:formatCode>
                <c:ptCount val="16"/>
                <c:pt idx="0">
                  <c:v>122</c:v>
                </c:pt>
                <c:pt idx="1">
                  <c:v>109</c:v>
                </c:pt>
                <c:pt idx="2">
                  <c:v>107</c:v>
                </c:pt>
                <c:pt idx="3">
                  <c:v>84</c:v>
                </c:pt>
                <c:pt idx="4">
                  <c:v>73</c:v>
                </c:pt>
                <c:pt idx="5">
                  <c:v>89</c:v>
                </c:pt>
                <c:pt idx="6">
                  <c:v>94</c:v>
                </c:pt>
                <c:pt idx="7">
                  <c:v>94</c:v>
                </c:pt>
                <c:pt idx="8">
                  <c:v>69</c:v>
                </c:pt>
                <c:pt idx="9">
                  <c:v>91</c:v>
                </c:pt>
                <c:pt idx="10">
                  <c:v>90</c:v>
                </c:pt>
                <c:pt idx="11">
                  <c:v>90</c:v>
                </c:pt>
                <c:pt idx="12">
                  <c:v>79</c:v>
                </c:pt>
                <c:pt idx="13">
                  <c:v>75</c:v>
                </c:pt>
                <c:pt idx="14">
                  <c:v>94</c:v>
                </c:pt>
                <c:pt idx="15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87E-4E2E-9B69-F8F7F0245667}"/>
            </c:ext>
          </c:extLst>
        </c:ser>
        <c:ser>
          <c:idx val="13"/>
          <c:order val="13"/>
          <c:tx>
            <c:strRef>
              <c:f>Sheet3!$O$3:$O$4</c:f>
              <c:strCache>
                <c:ptCount val="1"/>
                <c:pt idx="0">
                  <c:v>super love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Sheet3!$O$5:$O$21</c:f>
              <c:numCache>
                <c:formatCode>General</c:formatCode>
                <c:ptCount val="16"/>
                <c:pt idx="0">
                  <c:v>111</c:v>
                </c:pt>
                <c:pt idx="1">
                  <c:v>99</c:v>
                </c:pt>
                <c:pt idx="2">
                  <c:v>92</c:v>
                </c:pt>
                <c:pt idx="3">
                  <c:v>75</c:v>
                </c:pt>
                <c:pt idx="4">
                  <c:v>84</c:v>
                </c:pt>
                <c:pt idx="5">
                  <c:v>92</c:v>
                </c:pt>
                <c:pt idx="6">
                  <c:v>87</c:v>
                </c:pt>
                <c:pt idx="7">
                  <c:v>102</c:v>
                </c:pt>
                <c:pt idx="8">
                  <c:v>71</c:v>
                </c:pt>
                <c:pt idx="9">
                  <c:v>84</c:v>
                </c:pt>
                <c:pt idx="10">
                  <c:v>86</c:v>
                </c:pt>
                <c:pt idx="11">
                  <c:v>78</c:v>
                </c:pt>
                <c:pt idx="12">
                  <c:v>101</c:v>
                </c:pt>
                <c:pt idx="13">
                  <c:v>71</c:v>
                </c:pt>
                <c:pt idx="14">
                  <c:v>86</c:v>
                </c:pt>
                <c:pt idx="15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87E-4E2E-9B69-F8F7F0245667}"/>
            </c:ext>
          </c:extLst>
        </c:ser>
        <c:ser>
          <c:idx val="14"/>
          <c:order val="14"/>
          <c:tx>
            <c:strRef>
              <c:f>Sheet3!$P$3:$P$4</c:f>
              <c:strCache>
                <c:ptCount val="1"/>
                <c:pt idx="0">
                  <c:v>want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Sheet3!$P$5:$P$21</c:f>
              <c:numCache>
                <c:formatCode>General</c:formatCode>
                <c:ptCount val="16"/>
                <c:pt idx="0">
                  <c:v>107</c:v>
                </c:pt>
                <c:pt idx="1">
                  <c:v>85</c:v>
                </c:pt>
                <c:pt idx="2">
                  <c:v>112</c:v>
                </c:pt>
                <c:pt idx="3">
                  <c:v>78</c:v>
                </c:pt>
                <c:pt idx="4">
                  <c:v>75</c:v>
                </c:pt>
                <c:pt idx="5">
                  <c:v>65</c:v>
                </c:pt>
                <c:pt idx="6">
                  <c:v>103</c:v>
                </c:pt>
                <c:pt idx="7">
                  <c:v>103</c:v>
                </c:pt>
                <c:pt idx="8">
                  <c:v>73</c:v>
                </c:pt>
                <c:pt idx="9">
                  <c:v>110</c:v>
                </c:pt>
                <c:pt idx="10">
                  <c:v>90</c:v>
                </c:pt>
                <c:pt idx="11">
                  <c:v>62</c:v>
                </c:pt>
                <c:pt idx="12">
                  <c:v>103</c:v>
                </c:pt>
                <c:pt idx="13">
                  <c:v>61</c:v>
                </c:pt>
                <c:pt idx="14">
                  <c:v>100</c:v>
                </c:pt>
                <c:pt idx="15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87E-4E2E-9B69-F8F7F0245667}"/>
            </c:ext>
          </c:extLst>
        </c:ser>
        <c:ser>
          <c:idx val="15"/>
          <c:order val="15"/>
          <c:tx>
            <c:strRef>
              <c:f>Sheet3!$Q$3:$Q$4</c:f>
              <c:strCache>
                <c:ptCount val="1"/>
                <c:pt idx="0">
                  <c:v>worried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Sheet3!$Q$5:$Q$21</c:f>
              <c:numCache>
                <c:formatCode>General</c:formatCode>
                <c:ptCount val="16"/>
                <c:pt idx="0">
                  <c:v>113</c:v>
                </c:pt>
                <c:pt idx="1">
                  <c:v>93</c:v>
                </c:pt>
                <c:pt idx="2">
                  <c:v>98</c:v>
                </c:pt>
                <c:pt idx="3">
                  <c:v>53</c:v>
                </c:pt>
                <c:pt idx="4">
                  <c:v>82</c:v>
                </c:pt>
                <c:pt idx="5">
                  <c:v>74</c:v>
                </c:pt>
                <c:pt idx="6">
                  <c:v>92</c:v>
                </c:pt>
                <c:pt idx="7">
                  <c:v>86</c:v>
                </c:pt>
                <c:pt idx="8">
                  <c:v>67</c:v>
                </c:pt>
                <c:pt idx="9">
                  <c:v>105</c:v>
                </c:pt>
                <c:pt idx="10">
                  <c:v>80</c:v>
                </c:pt>
                <c:pt idx="11">
                  <c:v>89</c:v>
                </c:pt>
                <c:pt idx="12">
                  <c:v>97</c:v>
                </c:pt>
                <c:pt idx="13">
                  <c:v>82</c:v>
                </c:pt>
                <c:pt idx="14">
                  <c:v>93</c:v>
                </c:pt>
                <c:pt idx="15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87E-4E2E-9B69-F8F7F024566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52064256"/>
        <c:axId val="252065088"/>
      </c:barChart>
      <c:catAx>
        <c:axId val="25206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065088"/>
        <c:crosses val="autoZero"/>
        <c:auto val="1"/>
        <c:lblAlgn val="ctr"/>
        <c:lblOffset val="100"/>
        <c:noMultiLvlLbl val="0"/>
      </c:catAx>
      <c:valAx>
        <c:axId val="25206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06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831824745393053"/>
          <c:y val="9.1225311195879955E-2"/>
          <c:w val="8.6531658043187118E-2"/>
          <c:h val="0.871137115259966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 combined data.xlsx]Sheet4!PivotTable2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</a:t>
            </a:r>
            <a:r>
              <a:rPr lang="en-US" baseline="0"/>
              <a:t> by Type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4469635270938533E-2"/>
          <c:y val="0.10534278931557055"/>
          <c:w val="0.83773586940581823"/>
          <c:h val="0.824025096030376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Sheet4!$A$4:$A$8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photo</c:v>
                </c:pt>
                <c:pt idx="3">
                  <c:v>video</c:v>
                </c:pt>
              </c:strCache>
            </c:strRef>
          </c:cat>
          <c:val>
            <c:numRef>
              <c:f>Sheet4!$B$4:$B$8</c:f>
              <c:numCache>
                <c:formatCode>General</c:formatCode>
                <c:ptCount val="4"/>
                <c:pt idx="0">
                  <c:v>5185</c:v>
                </c:pt>
                <c:pt idx="1">
                  <c:v>5578</c:v>
                </c:pt>
                <c:pt idx="2">
                  <c:v>6043</c:v>
                </c:pt>
                <c:pt idx="3">
                  <c:v>5728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D-45B0-96C8-49BE6B976CA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94519472"/>
        <c:axId val="1994520304"/>
      </c:barChart>
      <c:catAx>
        <c:axId val="199451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520304"/>
        <c:crosses val="autoZero"/>
        <c:auto val="1"/>
        <c:lblAlgn val="ctr"/>
        <c:lblOffset val="100"/>
        <c:noMultiLvlLbl val="0"/>
      </c:catAx>
      <c:valAx>
        <c:axId val="1994520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51947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 combined data.xlsx]Sheet2!PivotTable1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 by month and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Sheet2!$B$5:$B$17</c:f>
              <c:numCache>
                <c:formatCode>General</c:formatCode>
                <c:ptCount val="12"/>
                <c:pt idx="5">
                  <c:v>920</c:v>
                </c:pt>
                <c:pt idx="6">
                  <c:v>2165</c:v>
                </c:pt>
                <c:pt idx="7">
                  <c:v>2181</c:v>
                </c:pt>
                <c:pt idx="8">
                  <c:v>2102</c:v>
                </c:pt>
                <c:pt idx="9">
                  <c:v>2145</c:v>
                </c:pt>
                <c:pt idx="10">
                  <c:v>2111</c:v>
                </c:pt>
                <c:pt idx="11">
                  <c:v>2178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AA-4FFE-BBE4-288BB3DC9A82}"/>
            </c:ext>
          </c:extLst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Sheet2!$C$5:$C$17</c:f>
              <c:numCache>
                <c:formatCode>General</c:formatCode>
                <c:ptCount val="12"/>
                <c:pt idx="0">
                  <c:v>2218</c:v>
                </c:pt>
                <c:pt idx="1">
                  <c:v>1980</c:v>
                </c:pt>
                <c:pt idx="2">
                  <c:v>2093</c:v>
                </c:pt>
                <c:pt idx="3">
                  <c:v>2065</c:v>
                </c:pt>
                <c:pt idx="4">
                  <c:v>2217</c:v>
                </c:pt>
                <c:pt idx="5">
                  <c:v>1178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AA-4FFE-BBE4-288BB3DC9A8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4627136"/>
        <c:axId val="44630048"/>
      </c:lineChart>
      <c:catAx>
        <c:axId val="4462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30048"/>
        <c:crosses val="autoZero"/>
        <c:auto val="1"/>
        <c:lblAlgn val="ctr"/>
        <c:lblOffset val="100"/>
        <c:noMultiLvlLbl val="0"/>
      </c:catAx>
      <c:valAx>
        <c:axId val="4463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2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 combined data.xlsx]Sheet6!PivotTable3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Contet</a:t>
            </a:r>
            <a:r>
              <a:rPr lang="en-US" baseline="0"/>
              <a:t> by Reaction Type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Sheet6!$A$4:$A$20</c:f>
              <c:strCache>
                <c:ptCount val="16"/>
                <c:pt idx="0">
                  <c:v>adore</c:v>
                </c:pt>
                <c:pt idx="1">
                  <c:v>cherish</c:v>
                </c:pt>
                <c:pt idx="2">
                  <c:v>disgust</c:v>
                </c:pt>
                <c:pt idx="3">
                  <c:v>dislike</c:v>
                </c:pt>
                <c:pt idx="4">
                  <c:v>hate</c:v>
                </c:pt>
                <c:pt idx="5">
                  <c:v>heart</c:v>
                </c:pt>
                <c:pt idx="6">
                  <c:v>indifferent</c:v>
                </c:pt>
                <c:pt idx="7">
                  <c:v>interested</c:v>
                </c:pt>
                <c:pt idx="8">
                  <c:v>intrigued</c:v>
                </c:pt>
                <c:pt idx="9">
                  <c:v>like</c:v>
                </c:pt>
                <c:pt idx="10">
                  <c:v>love</c:v>
                </c:pt>
                <c:pt idx="11">
                  <c:v>peeking</c:v>
                </c:pt>
                <c:pt idx="12">
                  <c:v>scared</c:v>
                </c:pt>
                <c:pt idx="13">
                  <c:v>super love</c:v>
                </c:pt>
                <c:pt idx="14">
                  <c:v>want</c:v>
                </c:pt>
                <c:pt idx="15">
                  <c:v>worried</c:v>
                </c:pt>
              </c:strCache>
            </c:strRef>
          </c:cat>
          <c:val>
            <c:numRef>
              <c:f>Sheet6!$B$4:$B$20</c:f>
              <c:numCache>
                <c:formatCode>General</c:formatCode>
                <c:ptCount val="16"/>
                <c:pt idx="0">
                  <c:v>1548</c:v>
                </c:pt>
                <c:pt idx="1">
                  <c:v>1501</c:v>
                </c:pt>
                <c:pt idx="2">
                  <c:v>1526</c:v>
                </c:pt>
                <c:pt idx="3">
                  <c:v>1548</c:v>
                </c:pt>
                <c:pt idx="4">
                  <c:v>1552</c:v>
                </c:pt>
                <c:pt idx="5">
                  <c:v>1622</c:v>
                </c:pt>
                <c:pt idx="6">
                  <c:v>1512</c:v>
                </c:pt>
                <c:pt idx="7">
                  <c:v>1549</c:v>
                </c:pt>
                <c:pt idx="8">
                  <c:v>1475</c:v>
                </c:pt>
                <c:pt idx="9">
                  <c:v>1520</c:v>
                </c:pt>
                <c:pt idx="10">
                  <c:v>1534</c:v>
                </c:pt>
                <c:pt idx="11">
                  <c:v>1559</c:v>
                </c:pt>
                <c:pt idx="12">
                  <c:v>1572</c:v>
                </c:pt>
                <c:pt idx="13">
                  <c:v>1519</c:v>
                </c:pt>
                <c:pt idx="14">
                  <c:v>1539</c:v>
                </c:pt>
                <c:pt idx="15">
                  <c:v>1497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E0-4936-B3EC-8BAC06BE7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94503664"/>
        <c:axId val="1994492848"/>
        <c:axId val="0"/>
      </c:bar3DChart>
      <c:catAx>
        <c:axId val="1994503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492848"/>
        <c:crosses val="autoZero"/>
        <c:auto val="1"/>
        <c:lblAlgn val="ctr"/>
        <c:lblOffset val="100"/>
        <c:noMultiLvlLbl val="0"/>
      </c:catAx>
      <c:valAx>
        <c:axId val="199449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503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 combined data.xlsx]Sheet5!PivotTable2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Content by Category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Sheet5!$A$4:$A$20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Sheet5!$B$4:$B$20</c:f>
              <c:numCache>
                <c:formatCode>General</c:formatCode>
                <c:ptCount val="16"/>
                <c:pt idx="0">
                  <c:v>1738</c:v>
                </c:pt>
                <c:pt idx="1">
                  <c:v>1525</c:v>
                </c:pt>
                <c:pt idx="2">
                  <c:v>1538</c:v>
                </c:pt>
                <c:pt idx="3">
                  <c:v>1227</c:v>
                </c:pt>
                <c:pt idx="4">
                  <c:v>1311</c:v>
                </c:pt>
                <c:pt idx="5">
                  <c:v>1284</c:v>
                </c:pt>
                <c:pt idx="6">
                  <c:v>1556</c:v>
                </c:pt>
                <c:pt idx="7">
                  <c:v>1572</c:v>
                </c:pt>
                <c:pt idx="8">
                  <c:v>1116</c:v>
                </c:pt>
                <c:pt idx="9">
                  <c:v>1646</c:v>
                </c:pt>
                <c:pt idx="10">
                  <c:v>1339</c:v>
                </c:pt>
                <c:pt idx="11">
                  <c:v>1251</c:v>
                </c:pt>
                <c:pt idx="12">
                  <c:v>1557</c:v>
                </c:pt>
                <c:pt idx="13">
                  <c:v>1218</c:v>
                </c:pt>
                <c:pt idx="14">
                  <c:v>1510</c:v>
                </c:pt>
                <c:pt idx="15">
                  <c:v>1146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AC-402D-8FD5-AA56533B7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5662592"/>
        <c:axId val="2125664256"/>
      </c:barChart>
      <c:catAx>
        <c:axId val="212566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64256"/>
        <c:crosses val="autoZero"/>
        <c:auto val="1"/>
        <c:lblAlgn val="ctr"/>
        <c:lblOffset val="100"/>
        <c:noMultiLvlLbl val="0"/>
      </c:catAx>
      <c:valAx>
        <c:axId val="212566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62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chart" Target="../charts/chart5.xml"/><Relationship Id="rId4" Type="http://schemas.openxmlformats.org/officeDocument/2006/relationships/image" Target="../media/image8.svg"/><Relationship Id="rId9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36983" y="98440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2109292"/>
            <a:ext cx="5482998" cy="569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Big 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914E21-7E39-44E5-B50B-D09B73DFE6E7}"/>
              </a:ext>
            </a:extLst>
          </p:cNvPr>
          <p:cNvSpPr txBox="1"/>
          <p:nvPr/>
        </p:nvSpPr>
        <p:spPr>
          <a:xfrm>
            <a:off x="10752597" y="2135141"/>
            <a:ext cx="60579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Analysis</a:t>
            </a:r>
          </a:p>
          <a:p>
            <a:r>
              <a:rPr lang="en-US" sz="2000" dirty="0"/>
              <a:t>Animals and science are the two most popular categories of content, showing that people enjoy “real-life” and “factual” content the most.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3200" dirty="0"/>
              <a:t>Insight</a:t>
            </a:r>
          </a:p>
          <a:p>
            <a:r>
              <a:rPr lang="en-US" sz="2000" dirty="0"/>
              <a:t>Food is a common theme with the top 5 categories with “Healthy Eating” ranking the highest. This may give an indication to the audience within your user base. You could use this insight to create a campaign and work with healthy eating brands to boost engagement.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3200" dirty="0"/>
              <a:t>Next Steps</a:t>
            </a:r>
          </a:p>
          <a:p>
            <a:r>
              <a:rPr lang="en-US" sz="2000" dirty="0"/>
              <a:t>This ad-hoc analysis is insightful, but it’s time to take this analysis into large scale production for real-time understanding of your business. We can show you how to do this.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567691"/>
            <a:chOff x="0" y="0"/>
            <a:chExt cx="11564591" cy="742358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125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36788" y="2005583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SS			</a:t>
            </a:r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				</a:t>
            </a:r>
            <a:r>
              <a:rPr lang="en-US" sz="2400" dirty="0"/>
              <a:t>Social Buzz is a fast growing technology unicorn that needs 	to adapt quickly to it’s global scale.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				</a:t>
            </a:r>
            <a:r>
              <a:rPr lang="en-US" sz="2400" dirty="0"/>
              <a:t>Accenture has begun a 3 month POC focusing on these 					tasks: </a:t>
            </a:r>
          </a:p>
          <a:p>
            <a:endParaRPr lang="en-US" sz="2400" dirty="0"/>
          </a:p>
          <a:p>
            <a:pPr algn="ctr"/>
            <a:r>
              <a:rPr lang="en-US" sz="2400" dirty="0"/>
              <a:t>	          1. An audit of Social Buzz’s big data practice</a:t>
            </a:r>
          </a:p>
          <a:p>
            <a:pPr algn="ctr"/>
            <a:r>
              <a:rPr lang="en-US" sz="2400" dirty="0"/>
              <a:t>	      2.  Recommendations for a successful IPO</a:t>
            </a:r>
          </a:p>
          <a:p>
            <a:r>
              <a:rPr lang="en-US" sz="2400" dirty="0"/>
              <a:t>			              3. Analysis to find Social Buzz’s top 5 most popular categories 			     of content</a:t>
            </a:r>
          </a:p>
          <a:p>
            <a:pPr algn="ctr"/>
            <a:endParaRPr lang="en-US" sz="2400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sz="3200" dirty="0"/>
          </a:p>
          <a:p>
            <a:r>
              <a:rPr lang="en-AU" sz="3200" dirty="0"/>
              <a:t>			</a:t>
            </a:r>
            <a:r>
              <a:rPr lang="en-AU" sz="3200" dirty="0">
                <a:solidFill>
                  <a:schemeClr val="bg1"/>
                </a:solidFill>
              </a:rPr>
              <a:t>Over 100000 posts per day</a:t>
            </a:r>
          </a:p>
          <a:p>
            <a:endParaRPr lang="en-AU" sz="3200" dirty="0">
              <a:solidFill>
                <a:schemeClr val="bg1"/>
              </a:solidFill>
            </a:endParaRPr>
          </a:p>
          <a:p>
            <a:r>
              <a:rPr lang="en-AU" sz="3200" dirty="0">
                <a:solidFill>
                  <a:schemeClr val="bg1"/>
                </a:solidFill>
              </a:rPr>
              <a:t>			36,500,000 pieces of content per year!</a:t>
            </a:r>
          </a:p>
          <a:p>
            <a:endParaRPr lang="en-AU" sz="3200" dirty="0">
              <a:solidFill>
                <a:schemeClr val="bg1"/>
              </a:solidFill>
            </a:endParaRPr>
          </a:p>
          <a:p>
            <a:r>
              <a:rPr lang="en-AU" sz="3200" dirty="0">
                <a:solidFill>
                  <a:schemeClr val="bg1"/>
                </a:solidFill>
              </a:rPr>
              <a:t>			</a:t>
            </a:r>
            <a:r>
              <a:rPr lang="en-AU" sz="3200" dirty="0" err="1">
                <a:solidFill>
                  <a:schemeClr val="bg1"/>
                </a:solidFill>
              </a:rPr>
              <a:t>Analyzie</a:t>
            </a:r>
            <a:r>
              <a:rPr lang="en-AU" sz="3200" dirty="0">
                <a:solidFill>
                  <a:schemeClr val="bg1"/>
                </a:solidFill>
              </a:rPr>
              <a:t> the data to find top 5 most 				popular categories</a:t>
            </a:r>
            <a:endParaRPr lang="en-AU" sz="3200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B26760-1507-4D08-8685-8361333D75A9}"/>
              </a:ext>
            </a:extLst>
          </p:cNvPr>
          <p:cNvSpPr txBox="1"/>
          <p:nvPr/>
        </p:nvSpPr>
        <p:spPr>
          <a:xfrm>
            <a:off x="14293092" y="1825527"/>
            <a:ext cx="3227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Andrew Fleming</a:t>
            </a:r>
          </a:p>
          <a:p>
            <a:r>
              <a:rPr lang="en-US" sz="24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AA076-E734-4CDB-90C4-BF89B5F72F11}"/>
              </a:ext>
            </a:extLst>
          </p:cNvPr>
          <p:cNvSpPr txBox="1"/>
          <p:nvPr/>
        </p:nvSpPr>
        <p:spPr>
          <a:xfrm>
            <a:off x="14321165" y="4967018"/>
            <a:ext cx="3227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Marcus </a:t>
            </a:r>
            <a:r>
              <a:rPr lang="en-US" sz="2400" dirty="0" err="1"/>
              <a:t>Rompton</a:t>
            </a:r>
            <a:endParaRPr lang="en-US" sz="2400" dirty="0"/>
          </a:p>
          <a:p>
            <a:r>
              <a:rPr lang="en-US" sz="24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08521F-0A47-464B-BF1B-48BF8527488B}"/>
              </a:ext>
            </a:extLst>
          </p:cNvPr>
          <p:cNvSpPr txBox="1"/>
          <p:nvPr/>
        </p:nvSpPr>
        <p:spPr>
          <a:xfrm>
            <a:off x="14340215" y="8066760"/>
            <a:ext cx="2851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Adekemi Alana</a:t>
            </a:r>
          </a:p>
          <a:p>
            <a:r>
              <a:rPr lang="en-US" sz="24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B47EE8-EB4A-4C71-8ABB-7BFC696925F4}"/>
              </a:ext>
            </a:extLst>
          </p:cNvPr>
          <p:cNvSpPr txBox="1"/>
          <p:nvPr/>
        </p:nvSpPr>
        <p:spPr>
          <a:xfrm>
            <a:off x="4240172" y="1557057"/>
            <a:ext cx="523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119843-C308-4228-BD74-7EF31484262C}"/>
              </a:ext>
            </a:extLst>
          </p:cNvPr>
          <p:cNvSpPr txBox="1"/>
          <p:nvPr/>
        </p:nvSpPr>
        <p:spPr>
          <a:xfrm>
            <a:off x="6096000" y="3121015"/>
            <a:ext cx="40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34A9BE-544A-4146-9490-6A04EFFD291B}"/>
              </a:ext>
            </a:extLst>
          </p:cNvPr>
          <p:cNvSpPr txBox="1"/>
          <p:nvPr/>
        </p:nvSpPr>
        <p:spPr>
          <a:xfrm>
            <a:off x="7660976" y="4605252"/>
            <a:ext cx="282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A2E552-1879-411B-BABB-5736F5053143}"/>
              </a:ext>
            </a:extLst>
          </p:cNvPr>
          <p:cNvSpPr txBox="1"/>
          <p:nvPr/>
        </p:nvSpPr>
        <p:spPr>
          <a:xfrm>
            <a:off x="9506482" y="6438900"/>
            <a:ext cx="282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F89C21-1AD1-4C41-8E7D-A727B3B5F1DB}"/>
              </a:ext>
            </a:extLst>
          </p:cNvPr>
          <p:cNvSpPr txBox="1"/>
          <p:nvPr/>
        </p:nvSpPr>
        <p:spPr>
          <a:xfrm>
            <a:off x="11337710" y="8298943"/>
            <a:ext cx="317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6468FF-BEC3-44AB-80EF-2481C920A067}"/>
              </a:ext>
            </a:extLst>
          </p:cNvPr>
          <p:cNvSpPr txBox="1"/>
          <p:nvPr/>
        </p:nvSpPr>
        <p:spPr>
          <a:xfrm>
            <a:off x="1077393" y="2322861"/>
            <a:ext cx="3907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22534 unique user ids and 25553 unique content ids were considered. </a:t>
            </a:r>
          </a:p>
          <a:p>
            <a:endParaRPr lang="en-US" sz="2400" dirty="0"/>
          </a:p>
          <a:p>
            <a:r>
              <a:rPr lang="en-US" sz="2400" dirty="0"/>
              <a:t>There are 16 unique Content categories, 16 Reaction Types and 4 Content Types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A0419-0D5D-477E-A50A-966F48AD18B1}"/>
              </a:ext>
            </a:extLst>
          </p:cNvPr>
          <p:cNvSpPr txBox="1"/>
          <p:nvPr/>
        </p:nvSpPr>
        <p:spPr>
          <a:xfrm>
            <a:off x="6548492" y="2092021"/>
            <a:ext cx="441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Animal Category is the most popular category with 16 Reaction types while the least category is public speaking . The most popular content type is Photo while the most popular reaction type is hear</a:t>
            </a:r>
          </a:p>
          <a:p>
            <a:endParaRPr lang="en-US" sz="2400" dirty="0"/>
          </a:p>
          <a:p>
            <a:r>
              <a:rPr lang="en-US" sz="2400" dirty="0"/>
              <a:t>The top 5 Content Categories respectively  are  Animals, Science, Healthy Eating, Food and Culture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5B23B-84E5-4076-A0F0-4FEDD384FB44}"/>
              </a:ext>
            </a:extLst>
          </p:cNvPr>
          <p:cNvSpPr txBox="1"/>
          <p:nvPr/>
        </p:nvSpPr>
        <p:spPr>
          <a:xfrm>
            <a:off x="12580155" y="2288381"/>
            <a:ext cx="4017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January 2021 is the month with the  highest number of content while February is the least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22619" y="-739374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F7337A0-2086-4647-8C23-89FFAFD5C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809254"/>
              </p:ext>
            </p:extLst>
          </p:nvPr>
        </p:nvGraphicFramePr>
        <p:xfrm>
          <a:off x="2869535" y="1685151"/>
          <a:ext cx="15266065" cy="73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5F3B4EE8-C866-44C2-9FC8-001B175CEF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3978257"/>
              </p:ext>
            </p:extLst>
          </p:nvPr>
        </p:nvGraphicFramePr>
        <p:xfrm>
          <a:off x="2747057" y="1041828"/>
          <a:ext cx="6675887" cy="435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49082EC6-DEC0-4663-B185-2A2E29C3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7219497"/>
              </p:ext>
            </p:extLst>
          </p:nvPr>
        </p:nvGraphicFramePr>
        <p:xfrm>
          <a:off x="9783519" y="4879887"/>
          <a:ext cx="7881862" cy="4350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7030E715-1EE5-430D-940C-7BA269239C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593698"/>
              </p:ext>
            </p:extLst>
          </p:nvPr>
        </p:nvGraphicFramePr>
        <p:xfrm>
          <a:off x="3009101" y="5392795"/>
          <a:ext cx="6413843" cy="3906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38568CFD-B6E9-49F1-A2B7-83F693C36C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6090075"/>
              </p:ext>
            </p:extLst>
          </p:nvPr>
        </p:nvGraphicFramePr>
        <p:xfrm>
          <a:off x="9783519" y="1056147"/>
          <a:ext cx="7361481" cy="4087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441</Words>
  <Application>Microsoft Office PowerPoint</Application>
  <PresentationFormat>Custom</PresentationFormat>
  <Paragraphs>119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Graphik Regular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Adekemi Oreofe Alana</cp:lastModifiedBy>
  <cp:revision>27</cp:revision>
  <dcterms:created xsi:type="dcterms:W3CDTF">2006-08-16T00:00:00Z</dcterms:created>
  <dcterms:modified xsi:type="dcterms:W3CDTF">2023-12-17T04:14:13Z</dcterms:modified>
  <dc:identifier>DAEhDyfaYKE</dc:identifier>
</cp:coreProperties>
</file>